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60" r:id="rId4"/>
    <p:sldId id="320" r:id="rId5"/>
    <p:sldId id="299" r:id="rId6"/>
    <p:sldId id="459" r:id="rId7"/>
    <p:sldId id="461" r:id="rId8"/>
    <p:sldId id="462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  <p:sldId id="451" r:id="rId20"/>
    <p:sldId id="458" r:id="rId21"/>
    <p:sldId id="452" r:id="rId22"/>
    <p:sldId id="453" r:id="rId23"/>
    <p:sldId id="454" r:id="rId24"/>
    <p:sldId id="455" r:id="rId25"/>
    <p:sldId id="456" r:id="rId26"/>
    <p:sldId id="457" r:id="rId27"/>
    <p:sldId id="368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9543DB5C-2B52-4705-A3B3-862BCBCFE4A8}"/>
    <pc:docChg chg="modSld">
      <pc:chgData name="Wittman, Barry" userId="bff186cd-6ce8-41ba-8e8c-e85cdef216de" providerId="ADAL" clId="{9543DB5C-2B52-4705-A3B3-862BCBCFE4A8}" dt="2025-02-10T15:26:27.097" v="1" actId="20577"/>
      <pc:docMkLst>
        <pc:docMk/>
      </pc:docMkLst>
      <pc:sldChg chg="modSp">
        <pc:chgData name="Wittman, Barry" userId="bff186cd-6ce8-41ba-8e8c-e85cdef216de" providerId="ADAL" clId="{9543DB5C-2B52-4705-A3B3-862BCBCFE4A8}" dt="2025-02-10T15:26:27.097" v="1" actId="20577"/>
        <pc:sldMkLst>
          <pc:docMk/>
          <pc:sldMk cId="3799997160" sldId="456"/>
        </pc:sldMkLst>
        <pc:spChg chg="mod">
          <ac:chgData name="Wittman, Barry" userId="bff186cd-6ce8-41ba-8e8c-e85cdef216de" providerId="ADAL" clId="{9543DB5C-2B52-4705-A3B3-862BCBCFE4A8}" dt="2025-02-10T15:26:27.097" v="1" actId="20577"/>
          <ac:spMkLst>
            <pc:docMk/>
            <pc:sldMk cId="3799997160" sldId="456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6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705600" y="4876800"/>
            <a:ext cx="18288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77000" y="2971800"/>
            <a:ext cx="18288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 of an array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declare an array of a specified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/>
              <a:t> with a 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/>
              <a:t> and a 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with a list 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2972594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9600" y="2971800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97259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name[ size ];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4877594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4876800"/>
            <a:ext cx="15240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52800" y="4877595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list[ 100 ];</a:t>
            </a:r>
          </a:p>
        </p:txBody>
      </p:sp>
    </p:spTree>
    <p:extLst>
      <p:ext uri="{BB962C8B-B14F-4D97-AF65-F5344CB8AC3E}">
        <p14:creationId xmlns:p14="http://schemas.microsoft.com/office/powerpoint/2010/main" val="158733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Differences from Java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you declare an array, you are creating the whole array</a:t>
            </a:r>
          </a:p>
          <a:p>
            <a:r>
              <a:rPr lang="en-US" dirty="0"/>
              <a:t>There is no second instantiation step</a:t>
            </a:r>
          </a:p>
          <a:p>
            <a:pPr lvl="1"/>
            <a:r>
              <a:rPr lang="en-US" dirty="0"/>
              <a:t>It is possible to create dynamic arrays using pointers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but we haven't talked about it yet</a:t>
            </a:r>
          </a:p>
          <a:p>
            <a:r>
              <a:rPr lang="en-US" dirty="0"/>
              <a:t>You must give a fixed size (literal integer 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constant) for the array</a:t>
            </a:r>
          </a:p>
          <a:p>
            <a:pPr lvl="1"/>
            <a:r>
              <a:rPr lang="en-US" dirty="0"/>
              <a:t>The version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we are using allows variables, but some older (and newer) versions of C do not</a:t>
            </a:r>
          </a:p>
          <a:p>
            <a:r>
              <a:rPr lang="en-US" dirty="0"/>
              <a:t>These arrays sit on the stack in C</a:t>
            </a:r>
          </a:p>
          <a:p>
            <a:pPr lvl="1"/>
            <a:r>
              <a:rPr lang="en-US" dirty="0"/>
              <a:t>Creating them is fast, but inflexible</a:t>
            </a:r>
          </a:p>
          <a:p>
            <a:pPr lvl="1"/>
            <a:r>
              <a:rPr lang="en-US" dirty="0"/>
              <a:t>You have to guess the maximum amount of space you'll need ahead of time</a:t>
            </a:r>
          </a:p>
        </p:txBody>
      </p:sp>
    </p:spTree>
    <p:extLst>
      <p:ext uri="{BB962C8B-B14F-4D97-AF65-F5344CB8AC3E}">
        <p14:creationId xmlns:p14="http://schemas.microsoft.com/office/powerpoint/2010/main" val="383608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 of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can access an element of an array by </a:t>
            </a:r>
            <a:r>
              <a:rPr lang="en-US" b="1" dirty="0"/>
              <a:t>indexing</a:t>
            </a:r>
            <a:r>
              <a:rPr lang="en-US" dirty="0"/>
              <a:t> into it, using square brackets and a number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Once you have indexed into an array, that variable behaves exactly like any other variable of that type</a:t>
            </a:r>
          </a:p>
          <a:p>
            <a:r>
              <a:rPr lang="en-US" dirty="0"/>
              <a:t>You can read values from it and store values into it</a:t>
            </a:r>
          </a:p>
          <a:p>
            <a:r>
              <a:rPr lang="en-US" b="1" dirty="0"/>
              <a:t>Indexing starts at 0 and stops at 1 less than the length</a:t>
            </a:r>
          </a:p>
          <a:p>
            <a:pPr lvl="1"/>
            <a:r>
              <a:rPr lang="en-US" dirty="0"/>
              <a:t>Just like Java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list[9] = 142;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list[9]);</a:t>
            </a:r>
          </a:p>
        </p:txBody>
      </p:sp>
    </p:spTree>
    <p:extLst>
      <p:ext uri="{BB962C8B-B14F-4D97-AF65-F5344CB8AC3E}">
        <p14:creationId xmlns:p14="http://schemas.microsoft.com/office/powerpoint/2010/main" val="312918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254009"/>
          </a:xfrm>
        </p:spPr>
        <p:txBody>
          <a:bodyPr>
            <a:normAutofit/>
          </a:bodyPr>
          <a:lstStyle/>
          <a:p>
            <a:r>
              <a:rPr lang="en-US" dirty="0"/>
              <a:t>The length of the array must be known at compile time</a:t>
            </a:r>
          </a:p>
          <a:p>
            <a:pPr lvl="1"/>
            <a:r>
              <a:rPr lang="en-US" dirty="0"/>
              <a:t>Our version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has looser rules about this, but C90 insists on true constants</a:t>
            </a:r>
          </a:p>
          <a:p>
            <a:r>
              <a:rPr lang="en-US" dirty="0"/>
              <a:t>There is no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/>
              <a:t> member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length()</a:t>
            </a:r>
            <a:r>
              <a:rPr lang="en-US" dirty="0"/>
              <a:t> method</a:t>
            </a:r>
          </a:p>
          <a:p>
            <a:r>
              <a:rPr lang="en-US" dirty="0"/>
              <a:t>It's common to keep track of how many elements are used in an array with a separate length variable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9530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list[100];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list[0]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list[1] = 17;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length =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9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start filled with garbage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create an array, it is </a:t>
            </a:r>
            <a:r>
              <a:rPr lang="en-US" b="1" dirty="0"/>
              <a:t>not</a:t>
            </a:r>
            <a:r>
              <a:rPr lang="en-US" dirty="0"/>
              <a:t> automatically filled with any particular value</a:t>
            </a:r>
          </a:p>
          <a:p>
            <a:r>
              <a:rPr lang="en-US" dirty="0"/>
              <a:t>Inside the array (like any variable in C) is garbage</a:t>
            </a:r>
          </a:p>
          <a:p>
            <a:r>
              <a:rPr lang="en-US" dirty="0"/>
              <a:t>With regular variables, you might get a warning if you use a variable before you initialize it</a:t>
            </a:r>
          </a:p>
          <a:p>
            <a:r>
              <a:rPr lang="en-US" dirty="0"/>
              <a:t>With an array, you won't</a:t>
            </a:r>
          </a:p>
        </p:txBody>
      </p:sp>
    </p:spTree>
    <p:extLst>
      <p:ext uri="{BB962C8B-B14F-4D97-AF65-F5344CB8AC3E}">
        <p14:creationId xmlns:p14="http://schemas.microsoft.com/office/powerpoint/2010/main" val="39207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2540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Explicit initialization can be done with a list: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omit the size if you use an explicit initialization because the compiler can figure it out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primes[10] = {2, 3, 5, 7, 11, 13, 17, 19, 23, 29};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0292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grades[] = {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'B'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'C'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}; </a:t>
            </a:r>
          </a:p>
        </p:txBody>
      </p:sp>
    </p:spTree>
    <p:extLst>
      <p:ext uri="{BB962C8B-B14F-4D97-AF65-F5344CB8AC3E}">
        <p14:creationId xmlns:p14="http://schemas.microsoft.com/office/powerpoint/2010/main" val="209520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2634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 standard library has a function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that can set all the bytes in a chunk of memory to a particular value</a:t>
            </a:r>
          </a:p>
          <a:p>
            <a:r>
              <a:rPr lang="en-US" dirty="0"/>
              <a:t>Using it is guaranteed to be no slower than using a loop to initialize all the values in your array</a:t>
            </a:r>
          </a:p>
          <a:p>
            <a:pPr lvl="1"/>
            <a:r>
              <a:rPr lang="en-US" dirty="0"/>
              <a:t>It usually uses special instructions to set big chunks of memory at the same time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038600"/>
            <a:ext cx="10972800" cy="2590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values[100];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Zeroes out array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(values, 0,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letters[26];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Sets array to all 'A's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(letters,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)*26);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9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mostly useful for initialization (and usually only for zeroing things out)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memcpy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a fast way to copy values from one array to another</a:t>
            </a:r>
          </a:p>
          <a:p>
            <a:pPr lvl="1"/>
            <a:r>
              <a:rPr lang="en-US" dirty="0"/>
              <a:t>Again, it's at least as fast as using your own loop</a:t>
            </a:r>
          </a:p>
          <a:p>
            <a:pPr lvl="1"/>
            <a:r>
              <a:rPr lang="en-US" dirty="0"/>
              <a:t>Again, it's somewhat dangerous since it lets you write memory places en masse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91000"/>
            <a:ext cx="10972800" cy="23621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cubes[100];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copy[100];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cubes[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memcpy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(copy, cubes,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59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arrays 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using an array in a different function, you usually </a:t>
            </a:r>
            <a:r>
              <a:rPr lang="en-US" b="1" dirty="0"/>
              <a:t>have</a:t>
            </a:r>
            <a:r>
              <a:rPr lang="en-US" dirty="0"/>
              <a:t> to pass in the length</a:t>
            </a:r>
          </a:p>
          <a:p>
            <a:r>
              <a:rPr lang="en-US" dirty="0"/>
              <a:t>The function receiving the array has no other way to know what the length is</a:t>
            </a:r>
          </a:p>
          <a:p>
            <a:r>
              <a:rPr lang="en-US" dirty="0"/>
              <a:t>The function should list an array parameter with empty square brackets on the right of the variable</a:t>
            </a:r>
          </a:p>
          <a:p>
            <a:r>
              <a:rPr lang="en-US" dirty="0"/>
              <a:t>No brackets should be used on the argument when the function is called</a:t>
            </a:r>
          </a:p>
          <a:p>
            <a:r>
              <a:rPr lang="en-US" dirty="0"/>
              <a:t>Like Java, arguments are passed by value, but the contents of the array are passed by reference</a:t>
            </a:r>
          </a:p>
          <a:p>
            <a:pPr lvl="1"/>
            <a:r>
              <a:rPr lang="en-US" dirty="0"/>
              <a:t>Changes made to an array in a function </a:t>
            </a:r>
            <a:r>
              <a:rPr lang="en-US" i="1" dirty="0"/>
              <a:t>are</a:t>
            </a:r>
            <a:r>
              <a:rPr lang="en-US" dirty="0"/>
              <a:t> seen by the caller</a:t>
            </a:r>
          </a:p>
        </p:txBody>
      </p:sp>
    </p:spTree>
    <p:extLst>
      <p:ext uri="{BB962C8B-B14F-4D97-AF65-F5344CB8AC3E}">
        <p14:creationId xmlns:p14="http://schemas.microsoft.com/office/powerpoint/2010/main" val="18489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Array to function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/>
          </a:bodyPr>
          <a:lstStyle/>
          <a:p>
            <a:r>
              <a:rPr lang="en-US" dirty="0"/>
              <a:t>Calling code: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590800"/>
            <a:ext cx="10972800" cy="2895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values[100];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values[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reverse(values, 100);</a:t>
            </a:r>
          </a:p>
        </p:txBody>
      </p:sp>
    </p:spTree>
    <p:extLst>
      <p:ext uri="{BB962C8B-B14F-4D97-AF65-F5344CB8AC3E}">
        <p14:creationId xmlns:p14="http://schemas.microsoft.com/office/powerpoint/2010/main" val="269065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/>
              <a:t>Scope</a:t>
            </a:r>
            <a:endParaRPr lang="en-US" dirty="0"/>
          </a:p>
          <a:p>
            <a:r>
              <a:rPr lang="en-US" dirty="0"/>
              <a:t>Systems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Array to function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/>
          </a:bodyPr>
          <a:lstStyle/>
          <a:p>
            <a:r>
              <a:rPr lang="en-US" dirty="0"/>
              <a:t>Function: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4191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reverse(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 = length –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start &lt; end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temp = array[start];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array[start++] = array[end];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array[end--] = temp;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1645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you </a:t>
            </a:r>
            <a:r>
              <a:rPr lang="en-US" b="1" dirty="0"/>
              <a:t>can't</a:t>
            </a:r>
            <a:r>
              <a:rPr lang="en-US" dirty="0"/>
              <a:t> return the kind of arrays we're talking about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They're allocated on the stack</a:t>
            </a:r>
          </a:p>
          <a:p>
            <a:r>
              <a:rPr lang="en-US" dirty="0"/>
              <a:t>When a function returns, all its memory disappears</a:t>
            </a:r>
          </a:p>
          <a:p>
            <a:r>
              <a:rPr lang="en-US" dirty="0"/>
              <a:t>If you dynamically allocate an array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you can return a pointer to it</a:t>
            </a:r>
          </a:p>
        </p:txBody>
      </p:sp>
    </p:spTree>
    <p:extLst>
      <p:ext uri="{BB962C8B-B14F-4D97-AF65-F5344CB8AC3E}">
        <p14:creationId xmlns:p14="http://schemas.microsoft.com/office/powerpoint/2010/main" val="102648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Memory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86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takes up the size of each element times the length of the array</a:t>
            </a:r>
          </a:p>
          <a:p>
            <a:r>
              <a:rPr lang="en-US" dirty="0"/>
              <a:t>Each array starts at some point in computer memory</a:t>
            </a:r>
          </a:p>
          <a:p>
            <a:r>
              <a:rPr lang="en-US" dirty="0"/>
              <a:t>The index used for the array is actually an offset from that starting point</a:t>
            </a:r>
          </a:p>
          <a:p>
            <a:r>
              <a:rPr lang="en-US" dirty="0"/>
              <a:t>That's why the first element is at index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5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at memory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imagine that we have an array 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of length 10</a:t>
            </a:r>
          </a:p>
          <a:p>
            <a:r>
              <a:rPr lang="en-US" dirty="0"/>
              <a:t>Let's say the array starts at address 524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1981200" y="4356557"/>
            <a:ext cx="8229600" cy="1867019"/>
            <a:chOff x="457200" y="2286000"/>
            <a:chExt cx="8229600" cy="1867019"/>
          </a:xfrm>
        </p:grpSpPr>
        <p:sp>
          <p:nvSpPr>
            <p:cNvPr id="7" name="Rectangle 6"/>
            <p:cNvSpPr/>
            <p:nvPr/>
          </p:nvSpPr>
          <p:spPr>
            <a:xfrm>
              <a:off x="11430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12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43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146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-9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004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862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789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578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-23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436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6294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3152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72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93000"/>
                    <a:satMod val="130000"/>
                    <a:alpha val="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0" scaled="1"/>
              <a:tileRect/>
            </a:gradFill>
            <a:ln w="38100"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/>
                  </a:gs>
                </a:gsLst>
                <a:lin ang="0" scaled="0"/>
              </a:gra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001000" y="2667000"/>
              <a:ext cx="685800" cy="6858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  <a:alpha val="0"/>
                  </a:schemeClr>
                </a:gs>
              </a:gsLst>
              <a:lin ang="0" scaled="1"/>
              <a:tileRect/>
            </a:gradFill>
            <a:ln w="38100">
              <a:gradFill>
                <a:gsLst>
                  <a:gs pos="0">
                    <a:schemeClr val="tx1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37724" y="3352800"/>
              <a:ext cx="6915676" cy="80021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4500" b="1" dirty="0">
                  <a:latin typeface="Courier New" pitchFamily="49" charset="0"/>
                  <a:cs typeface="Courier New" pitchFamily="49" charset="0"/>
                </a:rPr>
                <a:t>0 1 2 3 4 5 6 7 8 9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9520" y="2286000"/>
              <a:ext cx="681148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ourier New" pitchFamily="49" charset="0"/>
                  <a:cs typeface="Courier New" pitchFamily="49" charset="0"/>
                </a:rPr>
                <a:t>524 528 532 536 540 544 548 552 556 560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085732" y="3810001"/>
            <a:ext cx="2000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cs typeface="Courier New" pitchFamily="49" charset="0"/>
              </a:rPr>
              <a:t>Addresses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1" y="6019801"/>
            <a:ext cx="1558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cs typeface="Courier New" pitchFamily="49" charset="0"/>
              </a:rPr>
              <a:t>Indexes</a:t>
            </a:r>
          </a:p>
        </p:txBody>
      </p:sp>
    </p:spTree>
    <p:extLst>
      <p:ext uri="{BB962C8B-B14F-4D97-AF65-F5344CB8AC3E}">
        <p14:creationId xmlns:p14="http://schemas.microsoft.com/office/powerpoint/2010/main" val="219331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4158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It is legal to declare multidimensional arrays in 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They'll work just as you would expect</a:t>
            </a:r>
          </a:p>
          <a:p>
            <a:r>
              <a:rPr lang="en-US" b="1" dirty="0"/>
              <a:t>Except! </a:t>
            </a:r>
            <a:r>
              <a:rPr lang="en-US" dirty="0"/>
              <a:t> You have to give the second dimension when passing to a function (otherwise, it won't know how big of a step to take when going from row to row)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board[8][8];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886200"/>
            <a:ext cx="10972800" cy="26669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clearBoard</a:t>
            </a:r>
            <a:r>
              <a:rPr lang="en-US" sz="27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board[][8])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8;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0; j &lt; 8; j++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board[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 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9999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Write a program that reads an integer from the user saying how many values will be in a list</a:t>
            </a:r>
          </a:p>
          <a:p>
            <a:pPr lvl="1"/>
            <a:r>
              <a:rPr lang="en-US" dirty="0"/>
              <a:t>Assume no more than 100</a:t>
            </a:r>
          </a:p>
          <a:p>
            <a:pPr lvl="1"/>
            <a:r>
              <a:rPr lang="en-US" dirty="0"/>
              <a:t>If the user enters a value larger than 100, tell them to try a smaller value</a:t>
            </a:r>
          </a:p>
          <a:p>
            <a:r>
              <a:rPr lang="en-US" dirty="0"/>
              <a:t>Read these values into an array</a:t>
            </a:r>
          </a:p>
          <a:p>
            <a:r>
              <a:rPr lang="en-US" dirty="0"/>
              <a:t>Find</a:t>
            </a:r>
          </a:p>
          <a:p>
            <a:pPr lvl="1"/>
            <a:r>
              <a:rPr lang="en-US" dirty="0"/>
              <a:t>Maximum</a:t>
            </a:r>
          </a:p>
          <a:p>
            <a:pPr lvl="1"/>
            <a:r>
              <a:rPr lang="en-US" dirty="0"/>
              <a:t>Minimum</a:t>
            </a:r>
          </a:p>
          <a:p>
            <a:pPr lvl="1"/>
            <a:r>
              <a:rPr lang="en-US" dirty="0"/>
              <a:t>Mean</a:t>
            </a:r>
          </a:p>
          <a:p>
            <a:pPr lvl="1"/>
            <a:r>
              <a:rPr lang="en-US" dirty="0"/>
              <a:t>Variance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Mode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7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K&amp;R chapter 5</a:t>
            </a:r>
          </a:p>
          <a:p>
            <a:r>
              <a:rPr lang="en-US" dirty="0"/>
              <a:t>Start on Project 3</a:t>
            </a:r>
          </a:p>
          <a:p>
            <a:pPr lvl="1"/>
            <a:r>
              <a:rPr lang="en-US" dirty="0"/>
              <a:t>Form teams if you haven't yet!</a:t>
            </a:r>
          </a:p>
          <a:p>
            <a:r>
              <a:rPr lang="en-US" dirty="0"/>
              <a:t>Exam 1 next Monday!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2743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000" i="1" dirty="0"/>
              <a:t>A C program is like a fast dance on a newly waxed dance floor by people carrying razors.</a:t>
            </a:r>
          </a:p>
          <a:p>
            <a:pPr marL="411480" lvl="1" indent="0">
              <a:buNone/>
            </a:pPr>
            <a:endParaRPr lang="en-US" sz="3600" dirty="0"/>
          </a:p>
          <a:p>
            <a:pPr marL="411480" lvl="1" indent="0">
              <a:buNone/>
            </a:pPr>
            <a:r>
              <a:rPr lang="en-US" sz="3600" dirty="0" err="1"/>
              <a:t>Waldi</a:t>
            </a:r>
            <a:r>
              <a:rPr lang="en-US" sz="3600" dirty="0"/>
              <a:t> Ravens</a:t>
            </a:r>
          </a:p>
        </p:txBody>
      </p:sp>
    </p:spTree>
    <p:extLst>
      <p:ext uri="{BB962C8B-B14F-4D97-AF65-F5344CB8AC3E}">
        <p14:creationId xmlns:p14="http://schemas.microsoft.com/office/powerpoint/2010/main" val="343056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Windows, each drive has its own directory hierarchy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C:</a:t>
            </a:r>
            <a:r>
              <a:rPr lang="en-US" dirty="0"/>
              <a:t> etc.</a:t>
            </a:r>
          </a:p>
          <a:p>
            <a:r>
              <a:rPr lang="en-US" dirty="0"/>
              <a:t>In Linux, the top of the file system is the </a:t>
            </a:r>
            <a:r>
              <a:rPr lang="en-US" b="1" dirty="0"/>
              <a:t>root directory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</a:p>
          <a:p>
            <a:pPr lvl="1"/>
            <a:r>
              <a:rPr lang="en-US" dirty="0"/>
              <a:t>Everything (including drives, usually mounted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mnt</a:t>
            </a:r>
            <a:r>
              <a:rPr lang="en-US" dirty="0"/>
              <a:t>) is under the top directory 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/bin</a:t>
            </a:r>
            <a:r>
              <a:rPr lang="en-US" dirty="0"/>
              <a:t> is for programs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dirty="0"/>
              <a:t> is for configuration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/>
              <a:t> is for user programs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/boot</a:t>
            </a:r>
            <a:r>
              <a:rPr lang="en-US" dirty="0"/>
              <a:t> is for boot information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dirty="0"/>
              <a:t> is for devices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/home</a:t>
            </a:r>
            <a:r>
              <a:rPr lang="en-US" dirty="0"/>
              <a:t> is for user home directories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5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62102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Every file has a UID and GID specifying the user who owns the file and the group the file belongs to</a:t>
            </a:r>
          </a:p>
          <a:p>
            <a:r>
              <a:rPr lang="en-US" dirty="0"/>
              <a:t>For each file, permissions are set that specify:</a:t>
            </a:r>
          </a:p>
          <a:p>
            <a:pPr lvl="1"/>
            <a:r>
              <a:rPr lang="en-US" dirty="0"/>
              <a:t>Whether the owner can read, write, or execute it</a:t>
            </a:r>
          </a:p>
          <a:p>
            <a:pPr lvl="1"/>
            <a:r>
              <a:rPr lang="en-US" dirty="0"/>
              <a:t>Whether other members of the group can read, write, or execute it</a:t>
            </a:r>
          </a:p>
          <a:p>
            <a:pPr lvl="1"/>
            <a:r>
              <a:rPr lang="en-US" dirty="0"/>
              <a:t>Whether anyone else on the system can read, write, or execute it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dirty="0"/>
              <a:t> command changes these settings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/>
              <a:t> is for owner,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/>
              <a:t> is for group,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dirty="0"/>
              <a:t> is everyone else)</a:t>
            </a:r>
          </a:p>
          <a:p>
            <a:r>
              <a:rPr lang="en-US" dirty="0"/>
              <a:t>Example that adds the execute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) permission to others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dirty="0"/>
              <a:t>) on a file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script.sh</a:t>
            </a:r>
            <a:r>
              <a:rPr lang="en-US" dirty="0"/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EB5176-4EA5-4291-96D3-5A1B1C588524}"/>
              </a:ext>
            </a:extLst>
          </p:cNvPr>
          <p:cNvSpPr/>
          <p:nvPr/>
        </p:nvSpPr>
        <p:spPr>
          <a:xfrm>
            <a:off x="609600" y="5396215"/>
            <a:ext cx="10972800" cy="92838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o+x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script.sh</a:t>
            </a:r>
          </a:p>
        </p:txBody>
      </p:sp>
    </p:spTree>
    <p:extLst>
      <p:ext uri="{BB962C8B-B14F-4D97-AF65-F5344CB8AC3E}">
        <p14:creationId xmlns:p14="http://schemas.microsoft.com/office/powerpoint/2010/main" val="4731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I/O operations in Linux are treated like file I/O</a:t>
            </a:r>
          </a:p>
          <a:p>
            <a:r>
              <a:rPr lang="en-US" dirty="0"/>
              <a:t>Printing to the screen is writing to a special file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Reading from the keyboard is reading from a special file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When we get the basic functions needed to open, read, and write files, we'll be able to do almost any kind of I/O</a:t>
            </a:r>
          </a:p>
        </p:txBody>
      </p:sp>
    </p:spTree>
    <p:extLst>
      <p:ext uri="{BB962C8B-B14F-4D97-AF65-F5344CB8AC3E}">
        <p14:creationId xmlns:p14="http://schemas.microsoft.com/office/powerpoint/2010/main" val="104322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4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3382</TotalTime>
  <Words>1547</Words>
  <Application>Microsoft Office PowerPoint</Application>
  <PresentationFormat>Widescreen</PresentationFormat>
  <Paragraphs>207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3 </vt:lpstr>
      <vt:lpstr>Quotes</vt:lpstr>
      <vt:lpstr>Single file system</vt:lpstr>
      <vt:lpstr>File permissions</vt:lpstr>
      <vt:lpstr>File I/O</vt:lpstr>
      <vt:lpstr>Arrays</vt:lpstr>
      <vt:lpstr>Declaration of an array</vt:lpstr>
      <vt:lpstr>Differences from Java</vt:lpstr>
      <vt:lpstr>Accessing elements of an array</vt:lpstr>
      <vt:lpstr>Length of an array</vt:lpstr>
      <vt:lpstr>Arrays start filled with garbage</vt:lpstr>
      <vt:lpstr>Explicit initialization</vt:lpstr>
      <vt:lpstr>memset()</vt:lpstr>
      <vt:lpstr>memcpy()</vt:lpstr>
      <vt:lpstr>Passing arrays to functions</vt:lpstr>
      <vt:lpstr>Array to function example</vt:lpstr>
      <vt:lpstr>Array to function example</vt:lpstr>
      <vt:lpstr>Returning arrays</vt:lpstr>
      <vt:lpstr>Array Memory</vt:lpstr>
      <vt:lpstr>Memory</vt:lpstr>
      <vt:lpstr>A look at memory</vt:lpstr>
      <vt:lpstr>Multidimensional arrays</vt:lpstr>
      <vt:lpstr>Array 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431</cp:revision>
  <dcterms:created xsi:type="dcterms:W3CDTF">2009-08-24T20:26:10Z</dcterms:created>
  <dcterms:modified xsi:type="dcterms:W3CDTF">2025-02-10T15:26:27Z</dcterms:modified>
</cp:coreProperties>
</file>